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5" r:id="rId3"/>
    <p:sldId id="278" r:id="rId4"/>
    <p:sldId id="277" r:id="rId5"/>
    <p:sldId id="281" r:id="rId6"/>
    <p:sldId id="280" r:id="rId7"/>
    <p:sldId id="276" r:id="rId8"/>
    <p:sldId id="282" r:id="rId9"/>
    <p:sldId id="284" r:id="rId10"/>
    <p:sldId id="285" r:id="rId11"/>
    <p:sldId id="286" r:id="rId12"/>
    <p:sldId id="287" r:id="rId13"/>
    <p:sldId id="290" r:id="rId14"/>
    <p:sldId id="291" r:id="rId15"/>
    <p:sldId id="29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000"/>
    <a:srgbClr val="D90001"/>
    <a:srgbClr val="FF0021"/>
    <a:srgbClr val="AA0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0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20000" cy="12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D4FD6-0357-4080-9F2A-61E64CE6343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56227-8791-486A-A757-B2CDB91E5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3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356C9-1C04-9627-BE26-9751C2EB8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F064C-4E82-6AB1-FD9D-CCA11C642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81B0A-D5EF-6F00-E284-52335B0E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7404-5B06-5AFC-D997-3E78F167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4F8AC-0A60-24D4-4F32-F7CBEC8C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93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BBC3-F6A7-7AE3-D156-5D577EC1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B6C2B-91D1-266E-36AE-DF42BD223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9EE07-D7AB-13C3-1F63-DD5B839F5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46404-9863-06E8-5ABF-5029ECA0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43A45-6336-E936-D191-8E395387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49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8AC1B7-B9D7-AC81-EFE5-3230B9688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3486C-4F6C-A83E-7D51-989F38B3B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8F3E-5C1C-4178-B967-6E05A049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5C485-E837-79FB-6F61-1DFFA7DC1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02BAB-AFCB-EA00-98D1-F8AABEED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55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182D46-7CDB-3EF8-BBD6-9D2568794F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2100" y="1663700"/>
            <a:ext cx="2819400" cy="2997200"/>
          </a:xfrm>
          <a:custGeom>
            <a:avLst/>
            <a:gdLst>
              <a:gd name="connsiteX0" fmla="*/ 0 w 2819400"/>
              <a:gd name="connsiteY0" fmla="*/ 0 h 2997200"/>
              <a:gd name="connsiteX1" fmla="*/ 2819400 w 2819400"/>
              <a:gd name="connsiteY1" fmla="*/ 0 h 2997200"/>
              <a:gd name="connsiteX2" fmla="*/ 2819400 w 2819400"/>
              <a:gd name="connsiteY2" fmla="*/ 2997200 h 2997200"/>
              <a:gd name="connsiteX3" fmla="*/ 0 w 2819400"/>
              <a:gd name="connsiteY3" fmla="*/ 2997200 h 299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0" h="2997200">
                <a:moveTo>
                  <a:pt x="0" y="0"/>
                </a:moveTo>
                <a:lnTo>
                  <a:pt x="2819400" y="0"/>
                </a:lnTo>
                <a:lnTo>
                  <a:pt x="2819400" y="2997200"/>
                </a:lnTo>
                <a:lnTo>
                  <a:pt x="0" y="299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20F0743-71C0-CC7C-CA13-3E9FADBB9C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2400" y="1638300"/>
            <a:ext cx="2819400" cy="2997200"/>
          </a:xfrm>
          <a:custGeom>
            <a:avLst/>
            <a:gdLst>
              <a:gd name="connsiteX0" fmla="*/ 0 w 2819400"/>
              <a:gd name="connsiteY0" fmla="*/ 0 h 2997200"/>
              <a:gd name="connsiteX1" fmla="*/ 2819400 w 2819400"/>
              <a:gd name="connsiteY1" fmla="*/ 0 h 2997200"/>
              <a:gd name="connsiteX2" fmla="*/ 2819400 w 2819400"/>
              <a:gd name="connsiteY2" fmla="*/ 2997200 h 2997200"/>
              <a:gd name="connsiteX3" fmla="*/ 0 w 2819400"/>
              <a:gd name="connsiteY3" fmla="*/ 2997200 h 299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0" h="2997200">
                <a:moveTo>
                  <a:pt x="0" y="0"/>
                </a:moveTo>
                <a:lnTo>
                  <a:pt x="2819400" y="0"/>
                </a:lnTo>
                <a:lnTo>
                  <a:pt x="2819400" y="2997200"/>
                </a:lnTo>
                <a:lnTo>
                  <a:pt x="0" y="299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106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D735-114A-F051-730B-6A2B14BB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5CACD-08E0-6D83-115B-4B92FC095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16DC8-DB11-11C6-AD21-3D7F31CBA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38951-1006-C49B-251D-8E081601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0A915-D594-C9BA-BEAA-055AB41E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11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6252-2E03-ED03-F53E-B6BD2160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418D0-6F01-A33E-6D4B-52250B334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36B37-D726-EDB6-6A9D-5ABE3E25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D746-9E41-C697-13D7-5C868CBF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69BBA-F66F-FE9A-8AC8-14D25669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97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B60A-80E6-BB0E-9D4E-EA5A80B9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1CF3C-6BD4-DC68-2026-B236B47EF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6732-C0B8-C7A4-AB65-2C133C585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2CE2D-6138-CB33-6855-675A9850A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363A8-98DC-9DBC-9CC8-2F62503B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496B2-B86E-05A5-F913-D73A6189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8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ED4-7954-A551-04FD-B72C4EAD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52D27-3BBE-DB12-5228-BE6D2B373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C53C0-CE04-8787-F9FE-05C5091F9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427452-5E54-8D99-52ED-2E8394C8E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21BB8-4C9C-19DA-2681-F185154CB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C1AEE5-5197-387D-19EE-85AF0A75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00D78-767F-864C-ED2C-636D2277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5CD81-E9DE-5A07-33F1-CB8622BC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90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BD49-773F-245E-21EF-D1B1ABA2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942FD-19A4-88C2-A899-0E647CA6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CC072-743A-FB0E-0250-28E7C9776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A12F1-AC0F-50F0-C740-F66F4DD2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23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85720-C337-1FB2-C430-2B1ABC90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B2283-12E8-031A-108A-7A756D16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AC461-C3CA-4EFD-E73B-1C60FFCF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77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DD6B-929F-D142-1719-61AF41D1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820C9-8DB5-CFBE-7D7D-6348820B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5633C-103A-52F7-52EA-6C04D997C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57DAD-E7E8-6729-A2FE-EC51AB2F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43F69-549F-197E-7D76-F39067B5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6C66C-D023-5AE9-82D4-ECB6FBDF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2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78E52-606B-A533-6C9D-B176FCA2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B6CA1-5016-3F0F-7AEA-6AB634AB2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FB808-F080-4C88-CD5E-A30B75C0F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16C09-B865-E7BE-B9B2-39CDD20B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C9C26-ECCD-AFD3-C2A2-A2C6286BB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1ABB8-446A-828E-BF09-010FA842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8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2DB56-45E8-2109-E658-57EA229D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47CEC-2FB8-5954-C08A-9DB24759C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82BC7-1A7C-2401-35C8-0CC0F82C6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CF8B0-9DF6-474C-BF53-C313952EFC7B}" type="datetimeFigureOut">
              <a:rPr lang="en-IN" smtClean="0"/>
              <a:t>13-04-2024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FDA01-1CC4-D63C-CF1D-CE6EF4DAD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1DE0E-DB78-1B8E-BE54-347103172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3F519-69E1-49F3-996C-3CAE4348C0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83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n a black background&#10;&#10;Description automatically generated" hidden="1">
            <a:extLst>
              <a:ext uri="{FF2B5EF4-FFF2-40B4-BE49-F238E27FC236}">
                <a16:creationId xmlns:a16="http://schemas.microsoft.com/office/drawing/2014/main" id="{1A60ADD1-280C-A68C-949F-ED10AF5E2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3"/>
          <a:stretch/>
        </p:blipFill>
        <p:spPr>
          <a:xfrm>
            <a:off x="2815123" y="874999"/>
            <a:ext cx="6207578" cy="510800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A9F9FFE-C677-1293-7640-70EBFBF46D95}"/>
              </a:ext>
            </a:extLst>
          </p:cNvPr>
          <p:cNvGrpSpPr/>
          <p:nvPr/>
        </p:nvGrpSpPr>
        <p:grpSpPr>
          <a:xfrm>
            <a:off x="3881392" y="1980796"/>
            <a:ext cx="4429216" cy="2896409"/>
            <a:chOff x="3881392" y="2020824"/>
            <a:chExt cx="4429216" cy="2896409"/>
          </a:xfrm>
        </p:grpSpPr>
        <p:pic>
          <p:nvPicPr>
            <p:cNvPr id="9" name="Picture 8" descr="A red letter n&#10;&#10;Description automatically generated">
              <a:extLst>
                <a:ext uri="{FF2B5EF4-FFF2-40B4-BE49-F238E27FC236}">
                  <a16:creationId xmlns:a16="http://schemas.microsoft.com/office/drawing/2014/main" id="{0A68B920-B45F-460D-77C6-5C002CBAD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485" y="2020824"/>
              <a:ext cx="1377029" cy="1408176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A11E8F-8583-C253-421B-61A51BA8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81392" y="3706949"/>
              <a:ext cx="4429216" cy="1210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432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1BCA06-9E7D-95B4-34A0-DE134B9C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0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93DDD-A968-EFFE-934A-C43281B4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021"/>
            <a:ext cx="12192000" cy="5561957"/>
          </a:xfrm>
          <a:prstGeom prst="rect">
            <a:avLst/>
          </a:prstGeom>
        </p:spPr>
      </p:pic>
      <p:grpSp>
        <p:nvGrpSpPr>
          <p:cNvPr id="4" name="Grupo 47">
            <a:extLst>
              <a:ext uri="{FF2B5EF4-FFF2-40B4-BE49-F238E27FC236}">
                <a16:creationId xmlns:a16="http://schemas.microsoft.com/office/drawing/2014/main" id="{184C919B-EF65-D8CB-4768-20EB8081D66B}"/>
              </a:ext>
            </a:extLst>
          </p:cNvPr>
          <p:cNvGrpSpPr/>
          <p:nvPr/>
        </p:nvGrpSpPr>
        <p:grpSpPr>
          <a:xfrm>
            <a:off x="10664400" y="6459274"/>
            <a:ext cx="1393794" cy="292963"/>
            <a:chOff x="10227078" y="6161101"/>
            <a:chExt cx="1393794" cy="292963"/>
          </a:xfrm>
        </p:grpSpPr>
        <p:sp>
          <p:nvSpPr>
            <p:cNvPr id="5" name="Rectángulo redondeado 42">
              <a:extLst>
                <a:ext uri="{FF2B5EF4-FFF2-40B4-BE49-F238E27FC236}">
                  <a16:creationId xmlns:a16="http://schemas.microsoft.com/office/drawing/2014/main" id="{A7575806-A654-A3A5-43BD-A2C647F241F4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E5FF2A2-9FD2-5E51-5E66-AB432ABB2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CuadroTexto 46">
              <a:extLst>
                <a:ext uri="{FF2B5EF4-FFF2-40B4-BE49-F238E27FC236}">
                  <a16:creationId xmlns:a16="http://schemas.microsoft.com/office/drawing/2014/main" id="{A8FFFA20-1407-C5B2-82C9-6FCBBE85E513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548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EA0CD-83C9-B2C5-0493-81F8FF07A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799"/>
            <a:ext cx="12192000" cy="5004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43927-E582-E544-ECF4-E6B2EBD83D79}"/>
              </a:ext>
            </a:extLst>
          </p:cNvPr>
          <p:cNvSpPr txBox="1"/>
          <p:nvPr/>
        </p:nvSpPr>
        <p:spPr>
          <a:xfrm>
            <a:off x="-1419807" y="212234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Bebas Neue" panose="020B0606020202050201" pitchFamily="34" charset="0"/>
              </a:rPr>
              <a:t> </a:t>
            </a:r>
            <a:r>
              <a:rPr lang="en-IN" sz="3200" dirty="0">
                <a:solidFill>
                  <a:srgbClr val="FF0000"/>
                </a:solidFill>
                <a:latin typeface="Bebas Neue" panose="020B0606020202050201" pitchFamily="34" charset="0"/>
              </a:rPr>
              <a:t>S</a:t>
            </a:r>
            <a:r>
              <a:rPr lang="en-IN" sz="3200" dirty="0">
                <a:solidFill>
                  <a:srgbClr val="FF0000"/>
                </a:solidFill>
                <a:effectLst/>
                <a:latin typeface="Bebas Neue" panose="020B0606020202050201" pitchFamily="34" charset="0"/>
                <a:ea typeface="Calibri" panose="020F0502020204030204" pitchFamily="34" charset="0"/>
              </a:rPr>
              <a:t>equence </a:t>
            </a:r>
            <a:r>
              <a:rPr lang="en-IN" sz="3200" dirty="0">
                <a:solidFill>
                  <a:srgbClr val="FF0000"/>
                </a:solidFill>
                <a:latin typeface="Bebas Neue" panose="020B0606020202050201" pitchFamily="34" charset="0"/>
                <a:ea typeface="Calibri" panose="020F0502020204030204" pitchFamily="34" charset="0"/>
              </a:rPr>
              <a:t>D</a:t>
            </a:r>
            <a:r>
              <a:rPr lang="en-IN" sz="3200" dirty="0">
                <a:solidFill>
                  <a:srgbClr val="FF0000"/>
                </a:solidFill>
                <a:effectLst/>
                <a:latin typeface="Bebas Neue" panose="020B0606020202050201" pitchFamily="34" charset="0"/>
                <a:ea typeface="Calibri" panose="020F0502020204030204" pitchFamily="34" charset="0"/>
              </a:rPr>
              <a:t>iagram </a:t>
            </a:r>
            <a:endParaRPr lang="en-US" sz="32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grpSp>
        <p:nvGrpSpPr>
          <p:cNvPr id="6" name="Grupo 47">
            <a:extLst>
              <a:ext uri="{FF2B5EF4-FFF2-40B4-BE49-F238E27FC236}">
                <a16:creationId xmlns:a16="http://schemas.microsoft.com/office/drawing/2014/main" id="{A1C5CDCE-F19C-38EC-E240-AD6EECA493C3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7" name="Rectángulo redondeado 42">
              <a:extLst>
                <a:ext uri="{FF2B5EF4-FFF2-40B4-BE49-F238E27FC236}">
                  <a16:creationId xmlns:a16="http://schemas.microsoft.com/office/drawing/2014/main" id="{025B6AE9-2E74-9051-2AFB-820977B5226E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C7E3835-9EFE-D0B9-1D30-946E68CCA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CuadroTexto 46">
              <a:extLst>
                <a:ext uri="{FF2B5EF4-FFF2-40B4-BE49-F238E27FC236}">
                  <a16:creationId xmlns:a16="http://schemas.microsoft.com/office/drawing/2014/main" id="{E823CEFE-AE0F-59B1-1ACC-429E9226A276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58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A7C573-97DD-68BF-303A-BCA05359278D}"/>
              </a:ext>
            </a:extLst>
          </p:cNvPr>
          <p:cNvSpPr txBox="1"/>
          <p:nvPr/>
        </p:nvSpPr>
        <p:spPr>
          <a:xfrm>
            <a:off x="397565" y="427383"/>
            <a:ext cx="11202765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/>
                <a:latin typeface="Google Sans"/>
              </a:rPr>
              <a:t>Architecture Patterns in Netflix :</a:t>
            </a:r>
          </a:p>
          <a:p>
            <a:pPr algn="l"/>
            <a:endParaRPr lang="en-US" sz="2400" b="1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/>
            <a:endParaRPr lang="en-US" sz="2400" b="1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1. Microservices Architecture: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Explanation:    The system is broken down into independent, loosely coupled services. Each service has a specific responsibility (e.g., authentication, recommendations, video metadata) and can be developed, deployed, and scaled independently.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Where Used:   This pattern is applied throughout the system. Components like Recommendation Service, Video Metadata Service, and Video Transcoding Service are all implemented as microservices.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2. API Gateway: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Explanation:   A single entry point for all API calls into the system. It handles traffic routing, security (e.g., authentication), and load balancing.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Where Used:   The API Gateway sits in front of the microservices, acting as the primary interface for user requests and external applications.</a:t>
            </a:r>
            <a:endParaRPr lang="en-IN" b="0" i="0" dirty="0">
              <a:solidFill>
                <a:schemeClr val="bg1"/>
              </a:solidFill>
              <a:effectLst/>
              <a:latin typeface="Google Sans"/>
            </a:endParaRPr>
          </a:p>
        </p:txBody>
      </p:sp>
      <p:grpSp>
        <p:nvGrpSpPr>
          <p:cNvPr id="2" name="Grupo 47">
            <a:extLst>
              <a:ext uri="{FF2B5EF4-FFF2-40B4-BE49-F238E27FC236}">
                <a16:creationId xmlns:a16="http://schemas.microsoft.com/office/drawing/2014/main" id="{5FB0C3A3-A363-2BEB-B2DF-F98024B08A94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4" name="Rectángulo redondeado 42">
              <a:extLst>
                <a:ext uri="{FF2B5EF4-FFF2-40B4-BE49-F238E27FC236}">
                  <a16:creationId xmlns:a16="http://schemas.microsoft.com/office/drawing/2014/main" id="{9CDE5C04-BA9A-9BD7-C1A5-8A022C15902D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17903FA-A227-4F18-AAD4-60F86D774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CuadroTexto 46">
              <a:extLst>
                <a:ext uri="{FF2B5EF4-FFF2-40B4-BE49-F238E27FC236}">
                  <a16:creationId xmlns:a16="http://schemas.microsoft.com/office/drawing/2014/main" id="{1E0593A3-F647-8EEC-9EFB-81830C16BE89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87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91DD57-FC0A-B407-5602-7E46057BE54A}"/>
              </a:ext>
            </a:extLst>
          </p:cNvPr>
          <p:cNvSpPr txBox="1"/>
          <p:nvPr/>
        </p:nvSpPr>
        <p:spPr>
          <a:xfrm>
            <a:off x="467139" y="843389"/>
            <a:ext cx="111119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Content Delivery Network (CDN):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Explanation:   A geographically distributed network of servers that cache and deliver content to users. This reduces latency and improves content delivery performance.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Where Used:   The CDN plays a crucial role in streaming video content. It caches frequently accessed content closer to users, minimizing the distance data needs to travel.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4. Cloud Infrastructure: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Explanation:   Leveraging cloud platforms like AWS, Azure, or GCP provides on-demand scalability and elasticity. Resources can be easily provisioned and scaled up or down based on user demand.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Where Used:   The entire system, including microservices, databases, and the API Gateway, can be deployed on cloud infrastructure for scalability and flexibility.</a:t>
            </a:r>
          </a:p>
        </p:txBody>
      </p:sp>
      <p:grpSp>
        <p:nvGrpSpPr>
          <p:cNvPr id="5" name="Grupo 47">
            <a:extLst>
              <a:ext uri="{FF2B5EF4-FFF2-40B4-BE49-F238E27FC236}">
                <a16:creationId xmlns:a16="http://schemas.microsoft.com/office/drawing/2014/main" id="{4ADAD04A-4979-7CE1-8B6B-F5A46B87B9EA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6" name="Rectángulo redondeado 42">
              <a:extLst>
                <a:ext uri="{FF2B5EF4-FFF2-40B4-BE49-F238E27FC236}">
                  <a16:creationId xmlns:a16="http://schemas.microsoft.com/office/drawing/2014/main" id="{EC8EE346-B39B-776A-ED26-C1D086C52FC6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1088FAC-0784-5D21-1F58-5BDD09042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CuadroTexto 46">
              <a:extLst>
                <a:ext uri="{FF2B5EF4-FFF2-40B4-BE49-F238E27FC236}">
                  <a16:creationId xmlns:a16="http://schemas.microsoft.com/office/drawing/2014/main" id="{3CD42F57-A6D4-FD54-4E50-0F9A952972D1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38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A00FCF-5028-C424-8AC8-95DEF37423CC}"/>
              </a:ext>
            </a:extLst>
          </p:cNvPr>
          <p:cNvSpPr txBox="1"/>
          <p:nvPr/>
        </p:nvSpPr>
        <p:spPr>
          <a:xfrm>
            <a:off x="119270" y="149087"/>
            <a:ext cx="1171160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LEARNINGS 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1. Identifying Critical ASRs Drives Design Decisions: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first step is understanding the most critical aspects of the system, captured in Architecturally Significant Requirements (ASRs).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Netflix, these were High Availability, Scalability, and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Identifying these ASRs early on guides the selection of tactics and architectural patterns for the entire system.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Tactics Tailor to ASRs for Optimal Performance: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Once ASRs are defined, we can choose appropriate tactics to address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Examples include Microservices Architecture for Scalability, Redundancy for High Availability, and Caching for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chosen tactics work together to ensure the system meets its core functional and non-functional requirements.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Visualizations Aid Communication and Understanding: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Diagramming the architecture is essential for clear communication and collaboration.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used Component &amp; Connection View and Deployment View diagrams to showcase how components interact and how the system is physically deployed.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Sequence diagrams further illustrate how specific user scenarios translate into interactions between system components.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5" name="Grupo 47">
            <a:extLst>
              <a:ext uri="{FF2B5EF4-FFF2-40B4-BE49-F238E27FC236}">
                <a16:creationId xmlns:a16="http://schemas.microsoft.com/office/drawing/2014/main" id="{D403755E-BEF7-887C-460E-16119BC07B9B}"/>
              </a:ext>
            </a:extLst>
          </p:cNvPr>
          <p:cNvGrpSpPr/>
          <p:nvPr/>
        </p:nvGrpSpPr>
        <p:grpSpPr>
          <a:xfrm>
            <a:off x="10574947" y="6415950"/>
            <a:ext cx="1393794" cy="292963"/>
            <a:chOff x="10227078" y="6161101"/>
            <a:chExt cx="1393794" cy="292963"/>
          </a:xfrm>
        </p:grpSpPr>
        <p:sp>
          <p:nvSpPr>
            <p:cNvPr id="6" name="Rectángulo redondeado 42">
              <a:extLst>
                <a:ext uri="{FF2B5EF4-FFF2-40B4-BE49-F238E27FC236}">
                  <a16:creationId xmlns:a16="http://schemas.microsoft.com/office/drawing/2014/main" id="{94B7B95A-590F-0C72-5B23-C5A736EC48BA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DF90E71-D191-9174-144A-2648AA58F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CuadroTexto 46">
              <a:extLst>
                <a:ext uri="{FF2B5EF4-FFF2-40B4-BE49-F238E27FC236}">
                  <a16:creationId xmlns:a16="http://schemas.microsoft.com/office/drawing/2014/main" id="{219EFA7E-C470-FD53-3F36-AA468FAB5182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98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0">
            <a:extLst>
              <a:ext uri="{FF2B5EF4-FFF2-40B4-BE49-F238E27FC236}">
                <a16:creationId xmlns:a16="http://schemas.microsoft.com/office/drawing/2014/main" id="{3B8AB3A9-9BA4-4FE4-4193-C928206FB85B}"/>
              </a:ext>
            </a:extLst>
          </p:cNvPr>
          <p:cNvSpPr txBox="1"/>
          <p:nvPr/>
        </p:nvSpPr>
        <p:spPr>
          <a:xfrm>
            <a:off x="2805191" y="2477758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50035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tflix | Netflix, Tv shows online, Netflix movies">
            <a:extLst>
              <a:ext uri="{FF2B5EF4-FFF2-40B4-BE49-F238E27FC236}">
                <a16:creationId xmlns:a16="http://schemas.microsoft.com/office/drawing/2014/main" id="{BE10911C-EE19-7367-131D-C6C5325B3435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63" y="2216860"/>
            <a:ext cx="1885134" cy="18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1926D-D5FC-8727-EDBC-BECA029554EA}"/>
              </a:ext>
            </a:extLst>
          </p:cNvPr>
          <p:cNvSpPr txBox="1"/>
          <p:nvPr/>
        </p:nvSpPr>
        <p:spPr>
          <a:xfrm>
            <a:off x="5450541" y="4419600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N.Nikhil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BE1BD-4876-390A-581C-2D0AE26473DD}"/>
              </a:ext>
            </a:extLst>
          </p:cNvPr>
          <p:cNvSpPr txBox="1"/>
          <p:nvPr/>
        </p:nvSpPr>
        <p:spPr>
          <a:xfrm>
            <a:off x="2849730" y="1504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Presenters Name</a:t>
            </a:r>
            <a:endParaRPr lang="en-US" sz="18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1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43">
            <a:extLst>
              <a:ext uri="{FF2B5EF4-FFF2-40B4-BE49-F238E27FC236}">
                <a16:creationId xmlns:a16="http://schemas.microsoft.com/office/drawing/2014/main" id="{BC0B12DF-63F8-C79C-639C-06831DBB641A}"/>
              </a:ext>
            </a:extLst>
          </p:cNvPr>
          <p:cNvGrpSpPr/>
          <p:nvPr/>
        </p:nvGrpSpPr>
        <p:grpSpPr>
          <a:xfrm>
            <a:off x="10362131" y="697599"/>
            <a:ext cx="1370708" cy="372563"/>
            <a:chOff x="10406955" y="294187"/>
            <a:chExt cx="1370708" cy="372563"/>
          </a:xfrm>
        </p:grpSpPr>
        <p:pic>
          <p:nvPicPr>
            <p:cNvPr id="9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205C794F-2207-AEFB-636F-D8E5AFB17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riángulo isósceles 36">
              <a:extLst>
                <a:ext uri="{FF2B5EF4-FFF2-40B4-BE49-F238E27FC236}">
                  <a16:creationId xmlns:a16="http://schemas.microsoft.com/office/drawing/2014/main" id="{FE4045BD-6BE1-8CE0-8250-79841898AD98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Search">
              <a:extLst>
                <a:ext uri="{FF2B5EF4-FFF2-40B4-BE49-F238E27FC236}">
                  <a16:creationId xmlns:a16="http://schemas.microsoft.com/office/drawing/2014/main" id="{81FDCC5A-01BC-BF26-A677-BB434D078C51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2" name="Bell">
              <a:extLst>
                <a:ext uri="{FF2B5EF4-FFF2-40B4-BE49-F238E27FC236}">
                  <a16:creationId xmlns:a16="http://schemas.microsoft.com/office/drawing/2014/main" id="{15875559-9493-C991-A947-DC2807342501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3" name="Elipse 42">
              <a:extLst>
                <a:ext uri="{FF2B5EF4-FFF2-40B4-BE49-F238E27FC236}">
                  <a16:creationId xmlns:a16="http://schemas.microsoft.com/office/drawing/2014/main" id="{8A5E27F0-65DF-DD1C-72C4-8B048550B3B5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D97C2B-BB90-6886-907D-E027CB074C8C}"/>
              </a:ext>
            </a:extLst>
          </p:cNvPr>
          <p:cNvSpPr txBox="1"/>
          <p:nvPr/>
        </p:nvSpPr>
        <p:spPr>
          <a:xfrm>
            <a:off x="-2093899" y="25025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Bebas Neue" panose="020B0606020202050201" pitchFamily="34" charset="0"/>
              </a:rPr>
              <a:t> 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D4C43795-CD91-41FC-A9BF-F96533FFD857}"/>
              </a:ext>
            </a:extLst>
          </p:cNvPr>
          <p:cNvSpPr txBox="1"/>
          <p:nvPr/>
        </p:nvSpPr>
        <p:spPr>
          <a:xfrm>
            <a:off x="798513" y="2101887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INTRODUCTION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95A76939-FAF8-5F5C-0016-D1B436181EEB}"/>
              </a:ext>
            </a:extLst>
          </p:cNvPr>
          <p:cNvSpPr txBox="1"/>
          <p:nvPr/>
        </p:nvSpPr>
        <p:spPr>
          <a:xfrm>
            <a:off x="586077" y="3429000"/>
            <a:ext cx="5593051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This activity simulates the process of designing a software architecture for a NETFLIX application. You'll identify critical requirements, explore tactics to address them, and visualize the system's structure using diagrams. 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grpSp>
        <p:nvGrpSpPr>
          <p:cNvPr id="19" name="Grupo 32">
            <a:extLst>
              <a:ext uri="{FF2B5EF4-FFF2-40B4-BE49-F238E27FC236}">
                <a16:creationId xmlns:a16="http://schemas.microsoft.com/office/drawing/2014/main" id="{D47FE61E-FBF3-83F0-E4F5-DD9739B143CE}"/>
              </a:ext>
            </a:extLst>
          </p:cNvPr>
          <p:cNvGrpSpPr/>
          <p:nvPr/>
        </p:nvGrpSpPr>
        <p:grpSpPr>
          <a:xfrm>
            <a:off x="870666" y="1604157"/>
            <a:ext cx="1401514" cy="497149"/>
            <a:chOff x="954101" y="1677362"/>
            <a:chExt cx="1401514" cy="497149"/>
          </a:xfrm>
        </p:grpSpPr>
        <p:sp>
          <p:nvSpPr>
            <p:cNvPr id="20" name="Rectangle 1">
              <a:extLst>
                <a:ext uri="{FF2B5EF4-FFF2-40B4-BE49-F238E27FC236}">
                  <a16:creationId xmlns:a16="http://schemas.microsoft.com/office/drawing/2014/main" id="{580757ED-015F-D07E-96D5-28976A8FAD86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6A60BB92-3FE7-4645-F428-8E7CF986DAE0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3">
              <a:extLst>
                <a:ext uri="{FF2B5EF4-FFF2-40B4-BE49-F238E27FC236}">
                  <a16:creationId xmlns:a16="http://schemas.microsoft.com/office/drawing/2014/main" id="{04472BA2-C2C4-827C-920A-96E560CF85BF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3">
              <a:extLst>
                <a:ext uri="{FF2B5EF4-FFF2-40B4-BE49-F238E27FC236}">
                  <a16:creationId xmlns:a16="http://schemas.microsoft.com/office/drawing/2014/main" id="{12897A5B-B0AE-6F74-D2C9-B211A1F68429}"/>
                </a:ext>
              </a:extLst>
            </p:cNvPr>
            <p:cNvSpPr txBox="1"/>
            <p:nvPr/>
          </p:nvSpPr>
          <p:spPr>
            <a:xfrm>
              <a:off x="1385514" y="1770804"/>
              <a:ext cx="9701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endParaRPr 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26" name="CuadroTexto 37">
            <a:extLst>
              <a:ext uri="{FF2B5EF4-FFF2-40B4-BE49-F238E27FC236}">
                <a16:creationId xmlns:a16="http://schemas.microsoft.com/office/drawing/2014/main" id="{63B5F30C-A383-E6BC-8BB2-B156C0FB4BE3}"/>
              </a:ext>
            </a:extLst>
          </p:cNvPr>
          <p:cNvSpPr txBox="1"/>
          <p:nvPr/>
        </p:nvSpPr>
        <p:spPr>
          <a:xfrm>
            <a:off x="798513" y="2633411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27" name="Rectángulo 38">
            <a:extLst>
              <a:ext uri="{FF2B5EF4-FFF2-40B4-BE49-F238E27FC236}">
                <a16:creationId xmlns:a16="http://schemas.microsoft.com/office/drawing/2014/main" id="{FEA0F2AB-12D9-C217-CAF6-ECFCF5B9F4F3}"/>
              </a:ext>
            </a:extLst>
          </p:cNvPr>
          <p:cNvSpPr/>
          <p:nvPr/>
        </p:nvSpPr>
        <p:spPr>
          <a:xfrm>
            <a:off x="2212389" y="2701201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  <a:r>
              <a:rPr lang="en-US" sz="1200" dirty="0"/>
              <a:t>3</a:t>
            </a:r>
            <a:r>
              <a:rPr lang="en-US" sz="1400" dirty="0"/>
              <a:t>+</a:t>
            </a:r>
          </a:p>
        </p:txBody>
      </p:sp>
      <p:sp>
        <p:nvSpPr>
          <p:cNvPr id="28" name="CuadroTexto 39">
            <a:extLst>
              <a:ext uri="{FF2B5EF4-FFF2-40B4-BE49-F238E27FC236}">
                <a16:creationId xmlns:a16="http://schemas.microsoft.com/office/drawing/2014/main" id="{7522F207-C5DA-B83F-0967-C66A5C05D8BB}"/>
              </a:ext>
            </a:extLst>
          </p:cNvPr>
          <p:cNvSpPr txBox="1"/>
          <p:nvPr/>
        </p:nvSpPr>
        <p:spPr>
          <a:xfrm>
            <a:off x="2871865" y="2654614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2024</a:t>
            </a:r>
          </a:p>
        </p:txBody>
      </p:sp>
      <p:grpSp>
        <p:nvGrpSpPr>
          <p:cNvPr id="29" name="Grupo 47">
            <a:extLst>
              <a:ext uri="{FF2B5EF4-FFF2-40B4-BE49-F238E27FC236}">
                <a16:creationId xmlns:a16="http://schemas.microsoft.com/office/drawing/2014/main" id="{79797412-4499-30A3-B17F-08FC1836DD05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30" name="Rectángulo redondeado 42">
              <a:extLst>
                <a:ext uri="{FF2B5EF4-FFF2-40B4-BE49-F238E27FC236}">
                  <a16:creationId xmlns:a16="http://schemas.microsoft.com/office/drawing/2014/main" id="{3F896FD5-4FA8-6370-52FC-63022269DB01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0A7130E3-1D03-1E9E-EC10-657374E6D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CuadroTexto 46">
              <a:extLst>
                <a:ext uri="{FF2B5EF4-FFF2-40B4-BE49-F238E27FC236}">
                  <a16:creationId xmlns:a16="http://schemas.microsoft.com/office/drawing/2014/main" id="{2B0778C2-96F7-A228-2742-A32A5B7738C0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46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43">
            <a:extLst>
              <a:ext uri="{FF2B5EF4-FFF2-40B4-BE49-F238E27FC236}">
                <a16:creationId xmlns:a16="http://schemas.microsoft.com/office/drawing/2014/main" id="{BC0B12DF-63F8-C79C-639C-06831DBB641A}"/>
              </a:ext>
            </a:extLst>
          </p:cNvPr>
          <p:cNvGrpSpPr/>
          <p:nvPr/>
        </p:nvGrpSpPr>
        <p:grpSpPr>
          <a:xfrm>
            <a:off x="10445258" y="525675"/>
            <a:ext cx="1370708" cy="372563"/>
            <a:chOff x="10406955" y="294187"/>
            <a:chExt cx="1370708" cy="372563"/>
          </a:xfrm>
        </p:grpSpPr>
        <p:pic>
          <p:nvPicPr>
            <p:cNvPr id="9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205C794F-2207-AEFB-636F-D8E5AFB17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riángulo isósceles 36">
              <a:extLst>
                <a:ext uri="{FF2B5EF4-FFF2-40B4-BE49-F238E27FC236}">
                  <a16:creationId xmlns:a16="http://schemas.microsoft.com/office/drawing/2014/main" id="{FE4045BD-6BE1-8CE0-8250-79841898AD98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Search">
              <a:extLst>
                <a:ext uri="{FF2B5EF4-FFF2-40B4-BE49-F238E27FC236}">
                  <a16:creationId xmlns:a16="http://schemas.microsoft.com/office/drawing/2014/main" id="{81FDCC5A-01BC-BF26-A677-BB434D078C51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2" name="Bell">
              <a:extLst>
                <a:ext uri="{FF2B5EF4-FFF2-40B4-BE49-F238E27FC236}">
                  <a16:creationId xmlns:a16="http://schemas.microsoft.com/office/drawing/2014/main" id="{15875559-9493-C991-A947-DC2807342501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13" name="Elipse 42">
              <a:extLst>
                <a:ext uri="{FF2B5EF4-FFF2-40B4-BE49-F238E27FC236}">
                  <a16:creationId xmlns:a16="http://schemas.microsoft.com/office/drawing/2014/main" id="{8A5E27F0-65DF-DD1C-72C4-8B048550B3B5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D97C2B-BB90-6886-907D-E027CB074C8C}"/>
              </a:ext>
            </a:extLst>
          </p:cNvPr>
          <p:cNvSpPr txBox="1"/>
          <p:nvPr/>
        </p:nvSpPr>
        <p:spPr>
          <a:xfrm>
            <a:off x="-1900522" y="32723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Bebas Neue" panose="020B0606020202050201" pitchFamily="34" charset="0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Bebas Neue" panose="020B0606020202050201" pitchFamily="34" charset="0"/>
              </a:rPr>
              <a:t>NEtflix</a:t>
            </a:r>
            <a:endParaRPr lang="en-US" sz="44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AC1436-BE48-AA83-8346-653217248B64}"/>
              </a:ext>
            </a:extLst>
          </p:cNvPr>
          <p:cNvSpPr txBox="1"/>
          <p:nvPr/>
        </p:nvSpPr>
        <p:spPr>
          <a:xfrm>
            <a:off x="523785" y="1345608"/>
            <a:ext cx="7046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Top 3 ASRs at Netflix</a:t>
            </a:r>
          </a:p>
        </p:txBody>
      </p:sp>
      <p:sp>
        <p:nvSpPr>
          <p:cNvPr id="26" name="Home     TV Shows     Movies     Recently Added     My List">
            <a:extLst>
              <a:ext uri="{FF2B5EF4-FFF2-40B4-BE49-F238E27FC236}">
                <a16:creationId xmlns:a16="http://schemas.microsoft.com/office/drawing/2014/main" id="{712CC308-8570-DFEA-E115-2448AAC4B941}"/>
              </a:ext>
            </a:extLst>
          </p:cNvPr>
          <p:cNvSpPr txBox="1"/>
          <p:nvPr/>
        </p:nvSpPr>
        <p:spPr>
          <a:xfrm>
            <a:off x="2520887" y="368815"/>
            <a:ext cx="958913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7" name="Home     TV Shows     Movies     Recently Added     My List">
            <a:extLst>
              <a:ext uri="{FF2B5EF4-FFF2-40B4-BE49-F238E27FC236}">
                <a16:creationId xmlns:a16="http://schemas.microsoft.com/office/drawing/2014/main" id="{1D2B39C2-143F-58F4-4791-9D2160CEF141}"/>
              </a:ext>
            </a:extLst>
          </p:cNvPr>
          <p:cNvSpPr txBox="1"/>
          <p:nvPr/>
        </p:nvSpPr>
        <p:spPr>
          <a:xfrm>
            <a:off x="3371787" y="368815"/>
            <a:ext cx="958913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8" name="Home     TV Shows     Movies     Recently Added     My List">
            <a:extLst>
              <a:ext uri="{FF2B5EF4-FFF2-40B4-BE49-F238E27FC236}">
                <a16:creationId xmlns:a16="http://schemas.microsoft.com/office/drawing/2014/main" id="{D0612A64-8DC3-B6F2-EA38-ACECF21CFBE0}"/>
              </a:ext>
            </a:extLst>
          </p:cNvPr>
          <p:cNvSpPr txBox="1"/>
          <p:nvPr/>
        </p:nvSpPr>
        <p:spPr>
          <a:xfrm>
            <a:off x="4184587" y="368815"/>
            <a:ext cx="958913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0B16FD99-ABC6-C8B9-F578-06F5D9DA3393}"/>
              </a:ext>
            </a:extLst>
          </p:cNvPr>
          <p:cNvSpPr txBox="1"/>
          <p:nvPr/>
        </p:nvSpPr>
        <p:spPr>
          <a:xfrm>
            <a:off x="393218" y="2193340"/>
            <a:ext cx="1048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Google Sans"/>
              </a:rPr>
              <a:t>The top 3 Architecturally Significant Requirements (ASRs) chosen for Netflix (High Availability, Scalability, and Performance) are crucial because they directly impact the user experience and the overall viability of the service.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Google Sans"/>
              </a:rPr>
              <a:t>While other ASRs are also important</a:t>
            </a:r>
            <a:r>
              <a:rPr lang="en-US" sz="1400" dirty="0">
                <a:solidFill>
                  <a:schemeClr val="bg1"/>
                </a:solidFill>
                <a:latin typeface="Google Sans"/>
              </a:rPr>
              <a:t>. B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Google Sans"/>
              </a:rPr>
              <a:t>ut  High Availability, Scalability, and Performance are most critical for Netflix to function effectively and deliver a smooth user experience. The choice of ASRs is driven by the specific needs and priorities of the application.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Home     TV Shows     Movies     Recently Added     My List">
            <a:extLst>
              <a:ext uri="{FF2B5EF4-FFF2-40B4-BE49-F238E27FC236}">
                <a16:creationId xmlns:a16="http://schemas.microsoft.com/office/drawing/2014/main" id="{CF695CA4-50AF-47A3-805F-27D1A0855E8D}"/>
              </a:ext>
            </a:extLst>
          </p:cNvPr>
          <p:cNvSpPr txBox="1"/>
          <p:nvPr/>
        </p:nvSpPr>
        <p:spPr>
          <a:xfrm>
            <a:off x="5022787" y="368815"/>
            <a:ext cx="958913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1" name="Home     TV Shows     Movies     Recently Added     My List">
            <a:extLst>
              <a:ext uri="{FF2B5EF4-FFF2-40B4-BE49-F238E27FC236}">
                <a16:creationId xmlns:a16="http://schemas.microsoft.com/office/drawing/2014/main" id="{24889178-EA78-9DC6-89F4-570B167EF9A1}"/>
              </a:ext>
            </a:extLst>
          </p:cNvPr>
          <p:cNvSpPr txBox="1"/>
          <p:nvPr/>
        </p:nvSpPr>
        <p:spPr>
          <a:xfrm>
            <a:off x="5873687" y="368815"/>
            <a:ext cx="958913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32" name="CuadroTexto 5">
            <a:extLst>
              <a:ext uri="{FF2B5EF4-FFF2-40B4-BE49-F238E27FC236}">
                <a16:creationId xmlns:a16="http://schemas.microsoft.com/office/drawing/2014/main" id="{392486EA-9910-B1C0-7919-86F69E169F3A}"/>
              </a:ext>
            </a:extLst>
          </p:cNvPr>
          <p:cNvSpPr txBox="1"/>
          <p:nvPr/>
        </p:nvSpPr>
        <p:spPr>
          <a:xfrm>
            <a:off x="728201" y="4384258"/>
            <a:ext cx="11025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n w="38100">
                  <a:solidFill>
                    <a:srgbClr val="E6E6E6"/>
                  </a:solidFill>
                </a:ln>
                <a:noFill/>
                <a:latin typeface="Impact" panose="020B0806030902050204" pitchFamily="34" charset="0"/>
              </a:rPr>
              <a:t>1                 2            3 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A91041-809D-8A70-8386-5BEBFA4A657E}"/>
              </a:ext>
            </a:extLst>
          </p:cNvPr>
          <p:cNvSpPr/>
          <p:nvPr/>
        </p:nvSpPr>
        <p:spPr>
          <a:xfrm>
            <a:off x="912513" y="5124015"/>
            <a:ext cx="360809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/>
                <a:latin typeface="Google Sans"/>
              </a:rPr>
              <a:t>High Availability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05A3E7-BBB9-C16B-F33B-2077A444F1EE}"/>
              </a:ext>
            </a:extLst>
          </p:cNvPr>
          <p:cNvSpPr/>
          <p:nvPr/>
        </p:nvSpPr>
        <p:spPr>
          <a:xfrm>
            <a:off x="5502243" y="5220004"/>
            <a:ext cx="1911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/>
                <a:latin typeface="Google Sans"/>
              </a:rPr>
              <a:t>Scalability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C7234C-365F-EE3E-1F99-18B90BDF5315}"/>
              </a:ext>
            </a:extLst>
          </p:cNvPr>
          <p:cNvSpPr/>
          <p:nvPr/>
        </p:nvSpPr>
        <p:spPr>
          <a:xfrm>
            <a:off x="8685725" y="5169088"/>
            <a:ext cx="23727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/>
                <a:latin typeface="Google Sans"/>
              </a:rPr>
              <a:t>Performance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19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4">
            <a:extLst>
              <a:ext uri="{FF2B5EF4-FFF2-40B4-BE49-F238E27FC236}">
                <a16:creationId xmlns:a16="http://schemas.microsoft.com/office/drawing/2014/main" id="{99E6FB25-EA31-700D-3BC9-2980138D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8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9932C9A-5C34-403D-BCC4-249660015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717" y="5907132"/>
            <a:ext cx="11556566" cy="773112"/>
          </a:xfrm>
          <a:prstGeom prst="rect">
            <a:avLst/>
          </a:prstGeom>
          <a:solidFill>
            <a:srgbClr val="23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83B58BFD-267D-C931-4385-15B870B07A52}"/>
              </a:ext>
            </a:extLst>
          </p:cNvPr>
          <p:cNvSpPr>
            <a:spLocks/>
          </p:cNvSpPr>
          <p:nvPr/>
        </p:nvSpPr>
        <p:spPr bwMode="auto">
          <a:xfrm>
            <a:off x="420464" y="6140525"/>
            <a:ext cx="238862" cy="350088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8A5C77FC-A339-B8C8-56C9-B871FC484C13}"/>
              </a:ext>
            </a:extLst>
          </p:cNvPr>
          <p:cNvSpPr>
            <a:spLocks/>
          </p:cNvSpPr>
          <p:nvPr/>
        </p:nvSpPr>
        <p:spPr bwMode="auto">
          <a:xfrm>
            <a:off x="898189" y="6140525"/>
            <a:ext cx="240686" cy="350088"/>
          </a:xfrm>
          <a:custGeom>
            <a:avLst/>
            <a:gdLst>
              <a:gd name="T0" fmla="*/ 132 w 132"/>
              <a:gd name="T1" fmla="*/ 0 h 192"/>
              <a:gd name="T2" fmla="*/ 0 w 132"/>
              <a:gd name="T3" fmla="*/ 96 h 192"/>
              <a:gd name="T4" fmla="*/ 132 w 132"/>
              <a:gd name="T5" fmla="*/ 192 h 192"/>
              <a:gd name="T6" fmla="*/ 132 w 132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192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C1229F7B-55A4-C3F7-B310-F893BBFE0C98}"/>
              </a:ext>
            </a:extLst>
          </p:cNvPr>
          <p:cNvSpPr>
            <a:spLocks/>
          </p:cNvSpPr>
          <p:nvPr/>
        </p:nvSpPr>
        <p:spPr bwMode="auto">
          <a:xfrm>
            <a:off x="1374090" y="6147818"/>
            <a:ext cx="238862" cy="351912"/>
          </a:xfrm>
          <a:custGeom>
            <a:avLst/>
            <a:gdLst>
              <a:gd name="T0" fmla="*/ 0 w 131"/>
              <a:gd name="T1" fmla="*/ 0 h 193"/>
              <a:gd name="T2" fmla="*/ 131 w 131"/>
              <a:gd name="T3" fmla="*/ 96 h 193"/>
              <a:gd name="T4" fmla="*/ 0 w 131"/>
              <a:gd name="T5" fmla="*/ 193 h 193"/>
              <a:gd name="T6" fmla="*/ 0 w 131"/>
              <a:gd name="T7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3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664181B-7CAB-5514-07B8-F6AB8E51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81" y="6147818"/>
            <a:ext cx="43761" cy="3427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1089DD3-303B-B56B-1CDA-CDECE3195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53" y="6153288"/>
            <a:ext cx="43761" cy="3409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7425576-6F9B-B775-8E65-EAFEFF78C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9368" y="6240811"/>
            <a:ext cx="6901483" cy="160457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7ADC94D-B9F7-ABEC-109C-B5732EDFB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545" y="6240811"/>
            <a:ext cx="6952538" cy="185984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A31C2800-832D-6BDD-3A36-3DD5DF94DC8A}"/>
              </a:ext>
            </a:extLst>
          </p:cNvPr>
          <p:cNvSpPr>
            <a:spLocks/>
          </p:cNvSpPr>
          <p:nvPr/>
        </p:nvSpPr>
        <p:spPr bwMode="auto">
          <a:xfrm>
            <a:off x="17679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1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DF3820CE-FAEA-A205-2366-1BB3F9499AEF}"/>
              </a:ext>
            </a:extLst>
          </p:cNvPr>
          <p:cNvSpPr>
            <a:spLocks/>
          </p:cNvSpPr>
          <p:nvPr/>
        </p:nvSpPr>
        <p:spPr bwMode="auto">
          <a:xfrm>
            <a:off x="1853638" y="6260868"/>
            <a:ext cx="74758" cy="123990"/>
          </a:xfrm>
          <a:custGeom>
            <a:avLst/>
            <a:gdLst>
              <a:gd name="T0" fmla="*/ 45 w 47"/>
              <a:gd name="T1" fmla="*/ 9 h 77"/>
              <a:gd name="T2" fmla="*/ 16 w 47"/>
              <a:gd name="T3" fmla="*/ 9 h 77"/>
              <a:gd name="T4" fmla="*/ 14 w 47"/>
              <a:gd name="T5" fmla="*/ 28 h 77"/>
              <a:gd name="T6" fmla="*/ 20 w 47"/>
              <a:gd name="T7" fmla="*/ 28 h 77"/>
              <a:gd name="T8" fmla="*/ 36 w 47"/>
              <a:gd name="T9" fmla="*/ 32 h 77"/>
              <a:gd name="T10" fmla="*/ 47 w 47"/>
              <a:gd name="T11" fmla="*/ 51 h 77"/>
              <a:gd name="T12" fmla="*/ 19 w 47"/>
              <a:gd name="T13" fmla="*/ 77 h 77"/>
              <a:gd name="T14" fmla="*/ 0 w 47"/>
              <a:gd name="T15" fmla="*/ 72 h 77"/>
              <a:gd name="T16" fmla="*/ 2 w 47"/>
              <a:gd name="T17" fmla="*/ 64 h 77"/>
              <a:gd name="T18" fmla="*/ 19 w 47"/>
              <a:gd name="T19" fmla="*/ 69 h 77"/>
              <a:gd name="T20" fmla="*/ 36 w 47"/>
              <a:gd name="T21" fmla="*/ 52 h 77"/>
              <a:gd name="T22" fmla="*/ 15 w 47"/>
              <a:gd name="T23" fmla="*/ 36 h 77"/>
              <a:gd name="T24" fmla="*/ 4 w 47"/>
              <a:gd name="T25" fmla="*/ 36 h 77"/>
              <a:gd name="T26" fmla="*/ 9 w 47"/>
              <a:gd name="T27" fmla="*/ 0 h 77"/>
              <a:gd name="T28" fmla="*/ 45 w 47"/>
              <a:gd name="T29" fmla="*/ 0 h 77"/>
              <a:gd name="T30" fmla="*/ 45 w 47"/>
              <a:gd name="T31" fmla="*/ 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77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5A1F0D54-2EBE-8175-645B-FAC4820416E4}"/>
              </a:ext>
            </a:extLst>
          </p:cNvPr>
          <p:cNvSpPr>
            <a:spLocks noEditPoints="1"/>
          </p:cNvSpPr>
          <p:nvPr/>
        </p:nvSpPr>
        <p:spPr bwMode="auto">
          <a:xfrm>
            <a:off x="1952101" y="6293688"/>
            <a:ext cx="20057" cy="91169"/>
          </a:xfrm>
          <a:custGeom>
            <a:avLst/>
            <a:gdLst>
              <a:gd name="T0" fmla="*/ 0 w 13"/>
              <a:gd name="T1" fmla="*/ 8 h 56"/>
              <a:gd name="T2" fmla="*/ 7 w 13"/>
              <a:gd name="T3" fmla="*/ 0 h 56"/>
              <a:gd name="T4" fmla="*/ 13 w 13"/>
              <a:gd name="T5" fmla="*/ 8 h 56"/>
              <a:gd name="T6" fmla="*/ 7 w 13"/>
              <a:gd name="T7" fmla="*/ 15 h 56"/>
              <a:gd name="T8" fmla="*/ 0 w 13"/>
              <a:gd name="T9" fmla="*/ 8 h 56"/>
              <a:gd name="T10" fmla="*/ 0 w 13"/>
              <a:gd name="T11" fmla="*/ 49 h 56"/>
              <a:gd name="T12" fmla="*/ 7 w 13"/>
              <a:gd name="T13" fmla="*/ 41 h 56"/>
              <a:gd name="T14" fmla="*/ 13 w 13"/>
              <a:gd name="T15" fmla="*/ 49 h 56"/>
              <a:gd name="T16" fmla="*/ 7 w 13"/>
              <a:gd name="T17" fmla="*/ 56 h 56"/>
              <a:gd name="T18" fmla="*/ 0 w 13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15A31DEE-6136-EB74-83F6-3E12D4506222}"/>
              </a:ext>
            </a:extLst>
          </p:cNvPr>
          <p:cNvSpPr>
            <a:spLocks/>
          </p:cNvSpPr>
          <p:nvPr/>
        </p:nvSpPr>
        <p:spPr bwMode="auto">
          <a:xfrm>
            <a:off x="1988568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3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CA2902CE-FD48-8C03-5805-F4298619ECC8}"/>
              </a:ext>
            </a:extLst>
          </p:cNvPr>
          <p:cNvSpPr>
            <a:spLocks noEditPoints="1"/>
          </p:cNvSpPr>
          <p:nvPr/>
        </p:nvSpPr>
        <p:spPr bwMode="auto">
          <a:xfrm>
            <a:off x="2083384" y="6259044"/>
            <a:ext cx="83875" cy="125813"/>
          </a:xfrm>
          <a:custGeom>
            <a:avLst/>
            <a:gdLst>
              <a:gd name="T0" fmla="*/ 52 w 52"/>
              <a:gd name="T1" fmla="*/ 38 h 78"/>
              <a:gd name="T2" fmla="*/ 25 w 52"/>
              <a:gd name="T3" fmla="*/ 78 h 78"/>
              <a:gd name="T4" fmla="*/ 0 w 52"/>
              <a:gd name="T5" fmla="*/ 39 h 78"/>
              <a:gd name="T6" fmla="*/ 27 w 52"/>
              <a:gd name="T7" fmla="*/ 0 h 78"/>
              <a:gd name="T8" fmla="*/ 52 w 52"/>
              <a:gd name="T9" fmla="*/ 38 h 78"/>
              <a:gd name="T10" fmla="*/ 11 w 52"/>
              <a:gd name="T11" fmla="*/ 39 h 78"/>
              <a:gd name="T12" fmla="*/ 26 w 52"/>
              <a:gd name="T13" fmla="*/ 70 h 78"/>
              <a:gd name="T14" fmla="*/ 42 w 52"/>
              <a:gd name="T15" fmla="*/ 39 h 78"/>
              <a:gd name="T16" fmla="*/ 26 w 52"/>
              <a:gd name="T17" fmla="*/ 8 h 78"/>
              <a:gd name="T18" fmla="*/ 11 w 52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" h="78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7AA759FE-E4F7-481F-0A2E-C43EE1BABBB0}"/>
              </a:ext>
            </a:extLst>
          </p:cNvPr>
          <p:cNvSpPr>
            <a:spLocks/>
          </p:cNvSpPr>
          <p:nvPr/>
        </p:nvSpPr>
        <p:spPr bwMode="auto">
          <a:xfrm>
            <a:off x="9272961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4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25C5367A-9000-F1B5-9029-3250B6E28325}"/>
              </a:ext>
            </a:extLst>
          </p:cNvPr>
          <p:cNvSpPr>
            <a:spLocks/>
          </p:cNvSpPr>
          <p:nvPr/>
        </p:nvSpPr>
        <p:spPr bwMode="auto">
          <a:xfrm>
            <a:off x="93805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2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0EA05D55-0461-D437-1131-6D79851620E2}"/>
              </a:ext>
            </a:extLst>
          </p:cNvPr>
          <p:cNvSpPr>
            <a:spLocks noEditPoints="1"/>
          </p:cNvSpPr>
          <p:nvPr/>
        </p:nvSpPr>
        <p:spPr bwMode="auto">
          <a:xfrm>
            <a:off x="9468062" y="6293688"/>
            <a:ext cx="21881" cy="91169"/>
          </a:xfrm>
          <a:custGeom>
            <a:avLst/>
            <a:gdLst>
              <a:gd name="T0" fmla="*/ 0 w 14"/>
              <a:gd name="T1" fmla="*/ 8 h 56"/>
              <a:gd name="T2" fmla="*/ 7 w 14"/>
              <a:gd name="T3" fmla="*/ 0 h 56"/>
              <a:gd name="T4" fmla="*/ 14 w 14"/>
              <a:gd name="T5" fmla="*/ 8 h 56"/>
              <a:gd name="T6" fmla="*/ 7 w 14"/>
              <a:gd name="T7" fmla="*/ 15 h 56"/>
              <a:gd name="T8" fmla="*/ 0 w 14"/>
              <a:gd name="T9" fmla="*/ 8 h 56"/>
              <a:gd name="T10" fmla="*/ 0 w 14"/>
              <a:gd name="T11" fmla="*/ 49 h 56"/>
              <a:gd name="T12" fmla="*/ 7 w 14"/>
              <a:gd name="T13" fmla="*/ 41 h 56"/>
              <a:gd name="T14" fmla="*/ 14 w 14"/>
              <a:gd name="T15" fmla="*/ 49 h 56"/>
              <a:gd name="T16" fmla="*/ 7 w 14"/>
              <a:gd name="T17" fmla="*/ 56 h 56"/>
              <a:gd name="T18" fmla="*/ 0 w 14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21FF034A-819C-7508-5AF4-3537CE501AE3}"/>
              </a:ext>
            </a:extLst>
          </p:cNvPr>
          <p:cNvSpPr>
            <a:spLocks noEditPoints="1"/>
          </p:cNvSpPr>
          <p:nvPr/>
        </p:nvSpPr>
        <p:spPr bwMode="auto">
          <a:xfrm>
            <a:off x="9502707" y="6259044"/>
            <a:ext cx="83875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6 w 51"/>
              <a:gd name="T13" fmla="*/ 70 h 78"/>
              <a:gd name="T14" fmla="*/ 41 w 51"/>
              <a:gd name="T15" fmla="*/ 39 h 78"/>
              <a:gd name="T16" fmla="*/ 26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4EB78B0C-FC25-9F6A-04F2-7ACB633F82B6}"/>
              </a:ext>
            </a:extLst>
          </p:cNvPr>
          <p:cNvSpPr>
            <a:spLocks noEditPoints="1"/>
          </p:cNvSpPr>
          <p:nvPr/>
        </p:nvSpPr>
        <p:spPr bwMode="auto">
          <a:xfrm>
            <a:off x="9601169" y="6259044"/>
            <a:ext cx="82052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5 w 51"/>
              <a:gd name="T13" fmla="*/ 70 h 78"/>
              <a:gd name="T14" fmla="*/ 41 w 51"/>
              <a:gd name="T15" fmla="*/ 39 h 78"/>
              <a:gd name="T16" fmla="*/ 25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A0B60865-27B1-DE6C-D7CC-724C3E227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535" y="6229870"/>
            <a:ext cx="87522" cy="20421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3314F3FB-F601-F08F-BFC6-AEC76080C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7445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3E398F05-332A-612F-C9D7-5D914D443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1434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7C2BCED9-3476-E211-43C7-22D39284E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9071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31">
            <a:extLst>
              <a:ext uri="{FF2B5EF4-FFF2-40B4-BE49-F238E27FC236}">
                <a16:creationId xmlns:a16="http://schemas.microsoft.com/office/drawing/2014/main" id="{FFCA22A5-B18A-7CF4-BAAD-0522E683F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3060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B69F50C9-2500-C166-87EE-348000000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8873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1A18F3F2-8421-5070-CE3C-34BA723A10D1}"/>
              </a:ext>
            </a:extLst>
          </p:cNvPr>
          <p:cNvSpPr>
            <a:spLocks/>
          </p:cNvSpPr>
          <p:nvPr/>
        </p:nvSpPr>
        <p:spPr bwMode="auto">
          <a:xfrm>
            <a:off x="10253938" y="6160582"/>
            <a:ext cx="175044" cy="348265"/>
          </a:xfrm>
          <a:custGeom>
            <a:avLst/>
            <a:gdLst>
              <a:gd name="T0" fmla="*/ 96 w 96"/>
              <a:gd name="T1" fmla="*/ 191 h 191"/>
              <a:gd name="T2" fmla="*/ 0 w 96"/>
              <a:gd name="T3" fmla="*/ 150 h 191"/>
              <a:gd name="T4" fmla="*/ 0 w 96"/>
              <a:gd name="T5" fmla="*/ 38 h 191"/>
              <a:gd name="T6" fmla="*/ 96 w 96"/>
              <a:gd name="T7" fmla="*/ 0 h 191"/>
              <a:gd name="T8" fmla="*/ 96 w 96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191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4">
            <a:extLst>
              <a:ext uri="{FF2B5EF4-FFF2-40B4-BE49-F238E27FC236}">
                <a16:creationId xmlns:a16="http://schemas.microsoft.com/office/drawing/2014/main" id="{B906D693-7DCE-9805-8F0E-5E5538503275}"/>
              </a:ext>
            </a:extLst>
          </p:cNvPr>
          <p:cNvSpPr>
            <a:spLocks/>
          </p:cNvSpPr>
          <p:nvPr/>
        </p:nvSpPr>
        <p:spPr bwMode="auto">
          <a:xfrm>
            <a:off x="11280500" y="6167875"/>
            <a:ext cx="145870" cy="147694"/>
          </a:xfrm>
          <a:custGeom>
            <a:avLst/>
            <a:gdLst>
              <a:gd name="T0" fmla="*/ 33 w 80"/>
              <a:gd name="T1" fmla="*/ 81 h 81"/>
              <a:gd name="T2" fmla="*/ 0 w 80"/>
              <a:gd name="T3" fmla="*/ 81 h 81"/>
              <a:gd name="T4" fmla="*/ 0 w 80"/>
              <a:gd name="T5" fmla="*/ 0 h 81"/>
              <a:gd name="T6" fmla="*/ 80 w 80"/>
              <a:gd name="T7" fmla="*/ 0 h 81"/>
              <a:gd name="T8" fmla="*/ 80 w 80"/>
              <a:gd name="T9" fmla="*/ 35 h 81"/>
              <a:gd name="T10" fmla="*/ 33 w 80"/>
              <a:gd name="T11" fmla="*/ 35 h 81"/>
              <a:gd name="T12" fmla="*/ 33 w 80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1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5">
            <a:extLst>
              <a:ext uri="{FF2B5EF4-FFF2-40B4-BE49-F238E27FC236}">
                <a16:creationId xmlns:a16="http://schemas.microsoft.com/office/drawing/2014/main" id="{207EF46E-9434-1E26-2650-8B81E8DC254D}"/>
              </a:ext>
            </a:extLst>
          </p:cNvPr>
          <p:cNvSpPr>
            <a:spLocks/>
          </p:cNvSpPr>
          <p:nvPr/>
        </p:nvSpPr>
        <p:spPr bwMode="auto">
          <a:xfrm>
            <a:off x="11473778" y="6167875"/>
            <a:ext cx="149517" cy="147694"/>
          </a:xfrm>
          <a:custGeom>
            <a:avLst/>
            <a:gdLst>
              <a:gd name="T0" fmla="*/ 82 w 82"/>
              <a:gd name="T1" fmla="*/ 81 h 81"/>
              <a:gd name="T2" fmla="*/ 47 w 82"/>
              <a:gd name="T3" fmla="*/ 81 h 81"/>
              <a:gd name="T4" fmla="*/ 47 w 82"/>
              <a:gd name="T5" fmla="*/ 35 h 81"/>
              <a:gd name="T6" fmla="*/ 0 w 82"/>
              <a:gd name="T7" fmla="*/ 35 h 81"/>
              <a:gd name="T8" fmla="*/ 0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C6739722-5D7D-18A9-C7B2-6915A307D7BD}"/>
              </a:ext>
            </a:extLst>
          </p:cNvPr>
          <p:cNvSpPr>
            <a:spLocks/>
          </p:cNvSpPr>
          <p:nvPr/>
        </p:nvSpPr>
        <p:spPr bwMode="auto">
          <a:xfrm>
            <a:off x="11473778" y="6359330"/>
            <a:ext cx="149517" cy="147694"/>
          </a:xfrm>
          <a:custGeom>
            <a:avLst/>
            <a:gdLst>
              <a:gd name="T0" fmla="*/ 82 w 82"/>
              <a:gd name="T1" fmla="*/ 81 h 81"/>
              <a:gd name="T2" fmla="*/ 0 w 82"/>
              <a:gd name="T3" fmla="*/ 81 h 81"/>
              <a:gd name="T4" fmla="*/ 0 w 82"/>
              <a:gd name="T5" fmla="*/ 46 h 81"/>
              <a:gd name="T6" fmla="*/ 47 w 82"/>
              <a:gd name="T7" fmla="*/ 46 h 81"/>
              <a:gd name="T8" fmla="*/ 47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7">
            <a:extLst>
              <a:ext uri="{FF2B5EF4-FFF2-40B4-BE49-F238E27FC236}">
                <a16:creationId xmlns:a16="http://schemas.microsoft.com/office/drawing/2014/main" id="{6CB1B884-75E8-3DCA-8454-8E9C2D77B57B}"/>
              </a:ext>
            </a:extLst>
          </p:cNvPr>
          <p:cNvSpPr>
            <a:spLocks/>
          </p:cNvSpPr>
          <p:nvPr/>
        </p:nvSpPr>
        <p:spPr bwMode="auto">
          <a:xfrm>
            <a:off x="11282323" y="6359330"/>
            <a:ext cx="147694" cy="147694"/>
          </a:xfrm>
          <a:custGeom>
            <a:avLst/>
            <a:gdLst>
              <a:gd name="T0" fmla="*/ 81 w 81"/>
              <a:gd name="T1" fmla="*/ 81 h 81"/>
              <a:gd name="T2" fmla="*/ 0 w 81"/>
              <a:gd name="T3" fmla="*/ 81 h 81"/>
              <a:gd name="T4" fmla="*/ 0 w 81"/>
              <a:gd name="T5" fmla="*/ 0 h 81"/>
              <a:gd name="T6" fmla="*/ 34 w 81"/>
              <a:gd name="T7" fmla="*/ 0 h 81"/>
              <a:gd name="T8" fmla="*/ 34 w 81"/>
              <a:gd name="T9" fmla="*/ 46 h 81"/>
              <a:gd name="T10" fmla="*/ 81 w 81"/>
              <a:gd name="T11" fmla="*/ 46 h 81"/>
              <a:gd name="T12" fmla="*/ 81 w 81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8">
            <a:extLst>
              <a:ext uri="{FF2B5EF4-FFF2-40B4-BE49-F238E27FC236}">
                <a16:creationId xmlns:a16="http://schemas.microsoft.com/office/drawing/2014/main" id="{E8E3FC97-5462-9CFE-6069-1C7F8BF275FF}"/>
              </a:ext>
            </a:extLst>
          </p:cNvPr>
          <p:cNvSpPr>
            <a:spLocks/>
          </p:cNvSpPr>
          <p:nvPr/>
        </p:nvSpPr>
        <p:spPr bwMode="auto">
          <a:xfrm>
            <a:off x="9792624" y="6266338"/>
            <a:ext cx="96639" cy="131283"/>
          </a:xfrm>
          <a:custGeom>
            <a:avLst/>
            <a:gdLst>
              <a:gd name="T0" fmla="*/ 10 w 53"/>
              <a:gd name="T1" fmla="*/ 0 h 72"/>
              <a:gd name="T2" fmla="*/ 10 w 53"/>
              <a:gd name="T3" fmla="*/ 30 h 72"/>
              <a:gd name="T4" fmla="*/ 45 w 53"/>
              <a:gd name="T5" fmla="*/ 30 h 72"/>
              <a:gd name="T6" fmla="*/ 45 w 53"/>
              <a:gd name="T7" fmla="*/ 0 h 72"/>
              <a:gd name="T8" fmla="*/ 53 w 53"/>
              <a:gd name="T9" fmla="*/ 0 h 72"/>
              <a:gd name="T10" fmla="*/ 53 w 53"/>
              <a:gd name="T11" fmla="*/ 72 h 72"/>
              <a:gd name="T12" fmla="*/ 45 w 53"/>
              <a:gd name="T13" fmla="*/ 72 h 72"/>
              <a:gd name="T14" fmla="*/ 45 w 53"/>
              <a:gd name="T15" fmla="*/ 38 h 72"/>
              <a:gd name="T16" fmla="*/ 10 w 53"/>
              <a:gd name="T17" fmla="*/ 38 h 72"/>
              <a:gd name="T18" fmla="*/ 10 w 53"/>
              <a:gd name="T19" fmla="*/ 72 h 72"/>
              <a:gd name="T20" fmla="*/ 0 w 53"/>
              <a:gd name="T21" fmla="*/ 72 h 72"/>
              <a:gd name="T22" fmla="*/ 0 w 53"/>
              <a:gd name="T23" fmla="*/ 0 h 72"/>
              <a:gd name="T24" fmla="*/ 10 w 53"/>
              <a:gd name="T2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" h="72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9">
            <a:extLst>
              <a:ext uri="{FF2B5EF4-FFF2-40B4-BE49-F238E27FC236}">
                <a16:creationId xmlns:a16="http://schemas.microsoft.com/office/drawing/2014/main" id="{D05E0180-6AEB-A0DF-7546-E3124EA2DBBD}"/>
              </a:ext>
            </a:extLst>
          </p:cNvPr>
          <p:cNvSpPr>
            <a:spLocks noEditPoints="1"/>
          </p:cNvSpPr>
          <p:nvPr/>
        </p:nvSpPr>
        <p:spPr bwMode="auto">
          <a:xfrm>
            <a:off x="9918437" y="6264514"/>
            <a:ext cx="109403" cy="134930"/>
          </a:xfrm>
          <a:custGeom>
            <a:avLst/>
            <a:gdLst>
              <a:gd name="T0" fmla="*/ 0 w 67"/>
              <a:gd name="T1" fmla="*/ 2 h 83"/>
              <a:gd name="T2" fmla="*/ 23 w 67"/>
              <a:gd name="T3" fmla="*/ 0 h 83"/>
              <a:gd name="T4" fmla="*/ 55 w 67"/>
              <a:gd name="T5" fmla="*/ 11 h 83"/>
              <a:gd name="T6" fmla="*/ 67 w 67"/>
              <a:gd name="T7" fmla="*/ 40 h 83"/>
              <a:gd name="T8" fmla="*/ 55 w 67"/>
              <a:gd name="T9" fmla="*/ 71 h 83"/>
              <a:gd name="T10" fmla="*/ 19 w 67"/>
              <a:gd name="T11" fmla="*/ 83 h 83"/>
              <a:gd name="T12" fmla="*/ 0 w 67"/>
              <a:gd name="T13" fmla="*/ 82 h 83"/>
              <a:gd name="T14" fmla="*/ 0 w 67"/>
              <a:gd name="T15" fmla="*/ 2 h 83"/>
              <a:gd name="T16" fmla="*/ 11 w 67"/>
              <a:gd name="T17" fmla="*/ 74 h 83"/>
              <a:gd name="T18" fmla="*/ 21 w 67"/>
              <a:gd name="T19" fmla="*/ 74 h 83"/>
              <a:gd name="T20" fmla="*/ 56 w 67"/>
              <a:gd name="T21" fmla="*/ 40 h 83"/>
              <a:gd name="T22" fmla="*/ 23 w 67"/>
              <a:gd name="T23" fmla="*/ 9 h 83"/>
              <a:gd name="T24" fmla="*/ 11 w 67"/>
              <a:gd name="T25" fmla="*/ 10 h 83"/>
              <a:gd name="T26" fmla="*/ 11 w 67"/>
              <a:gd name="T27" fmla="*/ 7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83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6" name="Grupo 60">
            <a:extLst>
              <a:ext uri="{FF2B5EF4-FFF2-40B4-BE49-F238E27FC236}">
                <a16:creationId xmlns:a16="http://schemas.microsoft.com/office/drawing/2014/main" id="{3B0166D8-5821-3EF2-19DE-A007E4DC9112}"/>
              </a:ext>
            </a:extLst>
          </p:cNvPr>
          <p:cNvGrpSpPr/>
          <p:nvPr/>
        </p:nvGrpSpPr>
        <p:grpSpPr>
          <a:xfrm>
            <a:off x="317717" y="694262"/>
            <a:ext cx="7744404" cy="3728949"/>
            <a:chOff x="455326" y="2050742"/>
            <a:chExt cx="7744404" cy="3392114"/>
          </a:xfrm>
        </p:grpSpPr>
        <p:grpSp>
          <p:nvGrpSpPr>
            <p:cNvPr id="37" name="Grupo 61">
              <a:extLst>
                <a:ext uri="{FF2B5EF4-FFF2-40B4-BE49-F238E27FC236}">
                  <a16:creationId xmlns:a16="http://schemas.microsoft.com/office/drawing/2014/main" id="{B681E5C0-7AE0-68C4-327A-D84627B44573}"/>
                </a:ext>
              </a:extLst>
            </p:cNvPr>
            <p:cNvGrpSpPr/>
            <p:nvPr/>
          </p:nvGrpSpPr>
          <p:grpSpPr>
            <a:xfrm>
              <a:off x="455326" y="2050742"/>
              <a:ext cx="7744404" cy="3368640"/>
              <a:chOff x="455326" y="2050742"/>
              <a:chExt cx="7744404" cy="3368640"/>
            </a:xfrm>
          </p:grpSpPr>
          <p:grpSp>
            <p:nvGrpSpPr>
              <p:cNvPr id="40" name="Grupo 64">
                <a:extLst>
                  <a:ext uri="{FF2B5EF4-FFF2-40B4-BE49-F238E27FC236}">
                    <a16:creationId xmlns:a16="http://schemas.microsoft.com/office/drawing/2014/main" id="{927E00EE-C6B5-10E1-8074-71A7C2643B38}"/>
                  </a:ext>
                </a:extLst>
              </p:cNvPr>
              <p:cNvGrpSpPr/>
              <p:nvPr/>
            </p:nvGrpSpPr>
            <p:grpSpPr>
              <a:xfrm>
                <a:off x="455326" y="2050742"/>
                <a:ext cx="7744404" cy="2132681"/>
                <a:chOff x="375427" y="2379216"/>
                <a:chExt cx="7744404" cy="2132681"/>
              </a:xfrm>
            </p:grpSpPr>
            <p:sp>
              <p:nvSpPr>
                <p:cNvPr id="42" name="TextBox 3">
                  <a:extLst>
                    <a:ext uri="{FF2B5EF4-FFF2-40B4-BE49-F238E27FC236}">
                      <a16:creationId xmlns:a16="http://schemas.microsoft.com/office/drawing/2014/main" id="{50D5F79D-1B13-7F88-DF03-6AB10B7990E9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UTILITY TREE</a:t>
                  </a:r>
                  <a:endParaRPr lang="en-US" sz="3600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43" name="TextBox 47">
                  <a:extLst>
                    <a:ext uri="{FF2B5EF4-FFF2-40B4-BE49-F238E27FC236}">
                      <a16:creationId xmlns:a16="http://schemas.microsoft.com/office/drawing/2014/main" id="{0E50E58F-371A-0107-03A0-AB1867F7D29B}"/>
                    </a:ext>
                  </a:extLst>
                </p:cNvPr>
                <p:cNvSpPr txBox="1"/>
                <p:nvPr/>
              </p:nvSpPr>
              <p:spPr>
                <a:xfrm>
                  <a:off x="375427" y="4231921"/>
                  <a:ext cx="5430569" cy="2799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4" name="Grupo 68">
                  <a:extLst>
                    <a:ext uri="{FF2B5EF4-FFF2-40B4-BE49-F238E27FC236}">
                      <a16:creationId xmlns:a16="http://schemas.microsoft.com/office/drawing/2014/main" id="{58E6DD0A-47B4-5F40-9028-9F12A5184F61}"/>
                    </a:ext>
                  </a:extLst>
                </p:cNvPr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49" name="Rectangle 1">
                    <a:extLst>
                      <a:ext uri="{FF2B5EF4-FFF2-40B4-BE49-F238E27FC236}">
                        <a16:creationId xmlns:a16="http://schemas.microsoft.com/office/drawing/2014/main" id="{CC46F57B-A934-B585-5759-1F7D87849BD5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2">
                    <a:extLst>
                      <a:ext uri="{FF2B5EF4-FFF2-40B4-BE49-F238E27FC236}">
                        <a16:creationId xmlns:a16="http://schemas.microsoft.com/office/drawing/2014/main" id="{D29C6103-5930-2821-85DD-BEE81E051343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Parallelogram 3">
                    <a:extLst>
                      <a:ext uri="{FF2B5EF4-FFF2-40B4-BE49-F238E27FC236}">
                        <a16:creationId xmlns:a16="http://schemas.microsoft.com/office/drawing/2014/main" id="{BCE309F6-D58B-B2FC-FF31-3905C7A5F188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5" name="TextBox 3">
                  <a:extLst>
                    <a:ext uri="{FF2B5EF4-FFF2-40B4-BE49-F238E27FC236}">
                      <a16:creationId xmlns:a16="http://schemas.microsoft.com/office/drawing/2014/main" id="{F0E9F9B4-B7AB-31C8-3A93-E88F1F620D22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97010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46" name="CuadroTexto 70">
                  <a:extLst>
                    <a:ext uri="{FF2B5EF4-FFF2-40B4-BE49-F238E27FC236}">
                      <a16:creationId xmlns:a16="http://schemas.microsoft.com/office/drawing/2014/main" id="{2DFE7AB6-6D04-68A1-1D58-CF6006958444}"/>
                    </a:ext>
                  </a:extLst>
                </p:cNvPr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7" name="Rectángulo 71">
                  <a:extLst>
                    <a:ext uri="{FF2B5EF4-FFF2-40B4-BE49-F238E27FC236}">
                      <a16:creationId xmlns:a16="http://schemas.microsoft.com/office/drawing/2014/main" id="{DB937161-090A-829E-D46C-3C268A82308E}"/>
                    </a:ext>
                  </a:extLst>
                </p:cNvPr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13</a:t>
                  </a:r>
                  <a:r>
                    <a:rPr lang="en-US" sz="1400" dirty="0"/>
                    <a:t>+</a:t>
                  </a:r>
                </a:p>
              </p:txBody>
            </p:sp>
            <p:sp>
              <p:nvSpPr>
                <p:cNvPr id="48" name="CuadroTexto 72">
                  <a:extLst>
                    <a:ext uri="{FF2B5EF4-FFF2-40B4-BE49-F238E27FC236}">
                      <a16:creationId xmlns:a16="http://schemas.microsoft.com/office/drawing/2014/main" id="{1C876438-9C12-2D2B-99E7-512C8F467F59}"/>
                    </a:ext>
                  </a:extLst>
                </p:cNvPr>
                <p:cNvSpPr txBox="1"/>
                <p:nvPr/>
              </p:nvSpPr>
              <p:spPr>
                <a:xfrm>
                  <a:off x="2220897" y="3898777"/>
                  <a:ext cx="1455937" cy="335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2024</a:t>
                  </a:r>
                </a:p>
              </p:txBody>
            </p:sp>
          </p:grpSp>
          <p:sp>
            <p:nvSpPr>
              <p:cNvPr id="41" name="Rectángulo redondeado 65">
                <a:extLst>
                  <a:ext uri="{FF2B5EF4-FFF2-40B4-BE49-F238E27FC236}">
                    <a16:creationId xmlns:a16="http://schemas.microsoft.com/office/drawing/2014/main" id="{50F57643-9A62-D0A3-B31B-3F7C9BF26B01}"/>
                  </a:ext>
                </a:extLst>
              </p:cNvPr>
              <p:cNvSpPr/>
              <p:nvPr/>
            </p:nvSpPr>
            <p:spPr>
              <a:xfrm>
                <a:off x="507752" y="5180086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D7EC766D-93FE-BBF9-572E-A5A659303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75" y="5192735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CuadroTexto 63">
              <a:extLst>
                <a:ext uri="{FF2B5EF4-FFF2-40B4-BE49-F238E27FC236}">
                  <a16:creationId xmlns:a16="http://schemas.microsoft.com/office/drawing/2014/main" id="{21AE0C26-384C-E977-F7E0-5BD4D64EB1D6}"/>
                </a:ext>
              </a:extLst>
            </p:cNvPr>
            <p:cNvSpPr txBox="1"/>
            <p:nvPr/>
          </p:nvSpPr>
          <p:spPr>
            <a:xfrm>
              <a:off x="796935" y="5181246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EDDE142D-EB92-FA69-70F3-6091163A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63" y="465614"/>
            <a:ext cx="8152296" cy="5274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17DB12C-F524-ECFE-BDF6-A2C75E54FE9E}"/>
              </a:ext>
            </a:extLst>
          </p:cNvPr>
          <p:cNvSpPr txBox="1"/>
          <p:nvPr/>
        </p:nvSpPr>
        <p:spPr>
          <a:xfrm>
            <a:off x="317717" y="2867567"/>
            <a:ext cx="30751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A utility tree can help visualize how these ASRs contribute to the overall goal of the Netflix .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4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C47700-4DCB-C584-1C0E-990E1CE13D78}"/>
              </a:ext>
            </a:extLst>
          </p:cNvPr>
          <p:cNvSpPr txBox="1"/>
          <p:nvPr/>
        </p:nvSpPr>
        <p:spPr>
          <a:xfrm>
            <a:off x="887506" y="751344"/>
            <a:ext cx="10748682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High Availability: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Tactics: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Microservices Architecture: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</a:p>
          <a:p>
            <a:pPr lvl="1" algn="l"/>
            <a:r>
              <a:rPr lang="en-US" dirty="0">
                <a:solidFill>
                  <a:schemeClr val="bg1"/>
                </a:solidFill>
                <a:latin typeface="Google Sans"/>
              </a:rPr>
              <a:t> 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Break down the system into independent, loosely coupled services. This allows individual services to            be restarted or scaled without affecting the entire platform.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Redundancy: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</a:p>
          <a:p>
            <a:pPr lvl="1" algn="l"/>
            <a:r>
              <a:rPr lang="en-US" dirty="0">
                <a:solidFill>
                  <a:schemeClr val="bg1"/>
                </a:solidFill>
                <a:latin typeface="Google Sans"/>
              </a:rPr>
              <a:t>  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Implement redundant components across infrastructure layers. This includes having multiple servers, databases, and network connections. If one component fails, another can take over seamlessly.</a:t>
            </a:r>
          </a:p>
          <a:p>
            <a:pPr lvl="1"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Load Balancing: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</a:p>
          <a:p>
            <a:pPr lvl="1" algn="l"/>
            <a:r>
              <a:rPr lang="en-US" dirty="0">
                <a:solidFill>
                  <a:schemeClr val="bg1"/>
                </a:solidFill>
                <a:latin typeface="Google Sans"/>
              </a:rPr>
              <a:t> 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Distribute incoming traffic across multiple servers to prevent overloading any single instance. This ensures service availability even during peak usage periods.</a:t>
            </a:r>
          </a:p>
          <a:p>
            <a:pPr lvl="1"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Disaster Recovery (DR):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</a:p>
          <a:p>
            <a:pPr lvl="1" algn="l"/>
            <a:r>
              <a:rPr lang="en-US" dirty="0">
                <a:solidFill>
                  <a:schemeClr val="bg1"/>
                </a:solidFill>
                <a:latin typeface="Google Sans"/>
              </a:rPr>
              <a:t> 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Implement a DR plan to recover quickly from larger outages or infrastructure failures. This might involve geographically dispersed data centers or cloud-based backup solutions.</a:t>
            </a:r>
          </a:p>
        </p:txBody>
      </p:sp>
      <p:grpSp>
        <p:nvGrpSpPr>
          <p:cNvPr id="2" name="Grupo 47">
            <a:extLst>
              <a:ext uri="{FF2B5EF4-FFF2-40B4-BE49-F238E27FC236}">
                <a16:creationId xmlns:a16="http://schemas.microsoft.com/office/drawing/2014/main" id="{E3670F9C-BD2E-E5D2-B999-536F46EE4790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3" name="Rectángulo redondeado 42">
              <a:extLst>
                <a:ext uri="{FF2B5EF4-FFF2-40B4-BE49-F238E27FC236}">
                  <a16:creationId xmlns:a16="http://schemas.microsoft.com/office/drawing/2014/main" id="{88CCCEBB-EC61-0E68-0668-70721AB66D61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B2B0E863-933E-1707-FBD5-543382CD1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CuadroTexto 46">
              <a:extLst>
                <a:ext uri="{FF2B5EF4-FFF2-40B4-BE49-F238E27FC236}">
                  <a16:creationId xmlns:a16="http://schemas.microsoft.com/office/drawing/2014/main" id="{6460172F-C657-91A0-28F0-E6F5B8E3A514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64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0D87C4-3E95-9C2C-C7BE-19AE17B70EB9}"/>
              </a:ext>
            </a:extLst>
          </p:cNvPr>
          <p:cNvSpPr txBox="1"/>
          <p:nvPr/>
        </p:nvSpPr>
        <p:spPr>
          <a:xfrm>
            <a:off x="618565" y="527226"/>
            <a:ext cx="111072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2. Scalability: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Tactics: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Cloud Infrastructure: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</a:p>
          <a:p>
            <a:pPr lvl="1" algn="l"/>
            <a:r>
              <a:rPr lang="en-US" dirty="0">
                <a:solidFill>
                  <a:schemeClr val="bg1"/>
                </a:solidFill>
                <a:latin typeface="Google Sans"/>
              </a:rPr>
              <a:t>  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Utilize cloud platforms like AWS, Azure, or Google Cloud Platform (GCP) to easily provision and scale resources on-demand. Cloud providers offer elastic resources that can be automatically scaled up or down based on user traffic.</a:t>
            </a:r>
          </a:p>
          <a:p>
            <a:pPr lvl="1"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Horizontal Scaling:</a:t>
            </a:r>
          </a:p>
          <a:p>
            <a:pPr lvl="1" algn="l"/>
            <a:r>
              <a:rPr lang="en-US" b="1" dirty="0">
                <a:solidFill>
                  <a:schemeClr val="bg1"/>
                </a:solidFill>
                <a:latin typeface="Google Sans"/>
              </a:rPr>
              <a:t>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 Scale services horizontally by adding more instances of a service to handle increased load. This is particularly effective for stateless services like content delivery.</a:t>
            </a:r>
          </a:p>
          <a:p>
            <a:pPr lvl="1"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Content Delivery Network (CDN):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</a:p>
          <a:p>
            <a:pPr lvl="1" algn="l"/>
            <a:r>
              <a:rPr lang="en-US" dirty="0">
                <a:solidFill>
                  <a:schemeClr val="bg1"/>
                </a:solidFill>
                <a:latin typeface="Google Sans"/>
              </a:rPr>
              <a:t> 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Distribute content across geographically dispersed servers to reduce latency for users. CDNs cache frequently accessed content closer to users, minimizing the distance data needs to travel.</a:t>
            </a:r>
          </a:p>
          <a:p>
            <a:pPr lvl="1" algn="l"/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Database Sharding: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</a:p>
          <a:p>
            <a:pPr lvl="1" algn="l"/>
            <a:r>
              <a:rPr lang="en-US" dirty="0">
                <a:solidFill>
                  <a:schemeClr val="bg1"/>
                </a:solidFill>
                <a:latin typeface="Google Sans"/>
              </a:rPr>
              <a:t>            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Distribute data across multiple databases to improve query performance and handle increased data volume.</a:t>
            </a:r>
          </a:p>
        </p:txBody>
      </p:sp>
      <p:grpSp>
        <p:nvGrpSpPr>
          <p:cNvPr id="2" name="Grupo 47">
            <a:extLst>
              <a:ext uri="{FF2B5EF4-FFF2-40B4-BE49-F238E27FC236}">
                <a16:creationId xmlns:a16="http://schemas.microsoft.com/office/drawing/2014/main" id="{F8E1462A-59AA-2268-2AF6-A2D822A00262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4" name="Rectángulo redondeado 42">
              <a:extLst>
                <a:ext uri="{FF2B5EF4-FFF2-40B4-BE49-F238E27FC236}">
                  <a16:creationId xmlns:a16="http://schemas.microsoft.com/office/drawing/2014/main" id="{D903E79B-A24D-86D7-7529-5EE6EC97BB5A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C79DE67-D2B5-D57B-1A6F-E694AD964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CuadroTexto 46">
              <a:extLst>
                <a:ext uri="{FF2B5EF4-FFF2-40B4-BE49-F238E27FC236}">
                  <a16:creationId xmlns:a16="http://schemas.microsoft.com/office/drawing/2014/main" id="{AD0A2DDC-861A-98C9-26A7-E8C34CADAA81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57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A7C573-97DD-68BF-303A-BCA05359278D}"/>
              </a:ext>
            </a:extLst>
          </p:cNvPr>
          <p:cNvSpPr txBox="1"/>
          <p:nvPr/>
        </p:nvSpPr>
        <p:spPr>
          <a:xfrm>
            <a:off x="658906" y="580435"/>
            <a:ext cx="1087418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chemeClr val="bg1"/>
                </a:solidFill>
                <a:effectLst/>
                <a:latin typeface="Google Sans"/>
              </a:rPr>
              <a:t>3. Performance:</a:t>
            </a:r>
          </a:p>
          <a:p>
            <a:pPr algn="l"/>
            <a:endParaRPr lang="en-IN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Google Sans"/>
              </a:rPr>
              <a:t>Tactics: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Google Sans"/>
              </a:rPr>
              <a:t>Caching:</a:t>
            </a:r>
          </a:p>
          <a:p>
            <a:pPr lvl="1" algn="l"/>
            <a:r>
              <a:rPr lang="en-IN" b="1" i="0" dirty="0">
                <a:solidFill>
                  <a:schemeClr val="bg1"/>
                </a:solidFill>
                <a:effectLst/>
                <a:latin typeface="Google Sans"/>
              </a:rPr>
              <a:t>          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 Cache frequently accessed data (e.g., user profiles, thumbnails, frequently streamed content) to reduce database load and improve response times.</a:t>
            </a:r>
          </a:p>
          <a:p>
            <a:pPr lvl="1" algn="l"/>
            <a:endParaRPr lang="en-IN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Google Sans"/>
              </a:rPr>
              <a:t>Content Encoding:</a:t>
            </a:r>
          </a:p>
          <a:p>
            <a:pPr lvl="1" algn="l"/>
            <a:r>
              <a:rPr lang="en-IN" b="1" dirty="0">
                <a:solidFill>
                  <a:schemeClr val="bg1"/>
                </a:solidFill>
                <a:latin typeface="Google Sans"/>
              </a:rPr>
              <a:t>          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 Deliver content in optimized formats for different devices and network conditions. This might involve using adaptive bitrate streaming, which adjusts video quality based on available bandwidth.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Google Sans"/>
              </a:rPr>
              <a:t>Database Optimization: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</a:p>
          <a:p>
            <a:pPr lvl="1" algn="l"/>
            <a:r>
              <a:rPr lang="en-IN" dirty="0">
                <a:solidFill>
                  <a:schemeClr val="bg1"/>
                </a:solidFill>
                <a:latin typeface="Google Sans"/>
              </a:rPr>
              <a:t>           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Optimize database queries and schema design to minimize retrieval times.</a:t>
            </a:r>
          </a:p>
          <a:p>
            <a:pPr lvl="1" algn="l"/>
            <a:endParaRPr lang="en-IN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/>
                </a:solidFill>
                <a:effectLst/>
                <a:latin typeface="Google Sans"/>
              </a:rPr>
              <a:t>API Gateway: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 </a:t>
            </a:r>
          </a:p>
          <a:p>
            <a:pPr lvl="1" algn="l"/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           Implement an API Gateway as a single entry point for API calls. This can handle load balancing, caching, and traffic management, improving overall system performance.</a:t>
            </a:r>
          </a:p>
        </p:txBody>
      </p:sp>
      <p:grpSp>
        <p:nvGrpSpPr>
          <p:cNvPr id="2" name="Grupo 47">
            <a:extLst>
              <a:ext uri="{FF2B5EF4-FFF2-40B4-BE49-F238E27FC236}">
                <a16:creationId xmlns:a16="http://schemas.microsoft.com/office/drawing/2014/main" id="{4E664ABA-FA28-7A1A-24F0-86D64662BF86}"/>
              </a:ext>
            </a:extLst>
          </p:cNvPr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4" name="Rectángulo redondeado 42">
              <a:extLst>
                <a:ext uri="{FF2B5EF4-FFF2-40B4-BE49-F238E27FC236}">
                  <a16:creationId xmlns:a16="http://schemas.microsoft.com/office/drawing/2014/main" id="{408DD690-7589-4783-8813-4D40A0D067AA}"/>
                </a:ext>
              </a:extLst>
            </p:cNvPr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A255A90-5A4C-E08C-04C9-F194DE20E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CuadroTexto 46">
              <a:extLst>
                <a:ext uri="{FF2B5EF4-FFF2-40B4-BE49-F238E27FC236}">
                  <a16:creationId xmlns:a16="http://schemas.microsoft.com/office/drawing/2014/main" id="{A4585A20-E0CD-61AB-AB44-EDB23BE66FDC}"/>
                </a:ext>
              </a:extLst>
            </p:cNvPr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63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1033</Words>
  <Application>Microsoft Office PowerPoint</Application>
  <PresentationFormat>Widescreen</PresentationFormat>
  <Paragraphs>134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</vt:lpstr>
      <vt:lpstr>Aptos Display</vt:lpstr>
      <vt:lpstr>Arial</vt:lpstr>
      <vt:lpstr>Bebas Neue</vt:lpstr>
      <vt:lpstr>Calibri</vt:lpstr>
      <vt:lpstr>Google Sans</vt:lpstr>
      <vt:lpstr>Helvetica</vt:lpstr>
      <vt:lpstr>Helvetica Neue</vt:lpstr>
      <vt:lpstr>Impact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</dc:creator>
  <cp:lastModifiedBy>Nikhil N</cp:lastModifiedBy>
  <cp:revision>7</cp:revision>
  <dcterms:created xsi:type="dcterms:W3CDTF">2024-03-11T04:43:27Z</dcterms:created>
  <dcterms:modified xsi:type="dcterms:W3CDTF">2024-04-13T07:33:45Z</dcterms:modified>
</cp:coreProperties>
</file>